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3B36EE3-EFD6-4E62-ABB2-EA03D3E43911}" type="datetimeFigureOut">
              <a:rPr lang="en-US" smtClean="0"/>
              <a:t>3/6/2012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3257DF-6E3D-493A-81B1-060D73C9B30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B36EE3-EFD6-4E62-ABB2-EA03D3E43911}" type="datetimeFigureOut">
              <a:rPr lang="en-US" smtClean="0"/>
              <a:t>3/6/2012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3257DF-6E3D-493A-81B1-060D73C9B30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B36EE3-EFD6-4E62-ABB2-EA03D3E43911}" type="datetimeFigureOut">
              <a:rPr lang="en-US" smtClean="0"/>
              <a:t>3/6/2012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3257DF-6E3D-493A-81B1-060D73C9B30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B36EE3-EFD6-4E62-ABB2-EA03D3E43911}" type="datetimeFigureOut">
              <a:rPr lang="en-US" smtClean="0"/>
              <a:t>3/6/2012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3257DF-6E3D-493A-81B1-060D73C9B30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B36EE3-EFD6-4E62-ABB2-EA03D3E43911}" type="datetimeFigureOut">
              <a:rPr lang="en-US" smtClean="0"/>
              <a:t>3/6/2012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3257DF-6E3D-493A-81B1-060D73C9B30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3B36EE3-EFD6-4E62-ABB2-EA03D3E43911}" type="datetimeFigureOut">
              <a:rPr lang="en-US" smtClean="0"/>
              <a:t>3/6/2012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3257DF-6E3D-493A-81B1-060D73C9B30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3B36EE3-EFD6-4E62-ABB2-EA03D3E43911}" type="datetimeFigureOut">
              <a:rPr lang="en-US" smtClean="0"/>
              <a:t>3/6/2012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B3257DF-6E3D-493A-81B1-060D73C9B30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B36EE3-EFD6-4E62-ABB2-EA03D3E43911}" type="datetimeFigureOut">
              <a:rPr lang="en-US" smtClean="0"/>
              <a:t>3/6/2012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B3257DF-6E3D-493A-81B1-060D73C9B30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B36EE3-EFD6-4E62-ABB2-EA03D3E43911}" type="datetimeFigureOut">
              <a:rPr lang="en-US" smtClean="0"/>
              <a:t>3/6/2012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B3257DF-6E3D-493A-81B1-060D73C9B30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B36EE3-EFD6-4E62-ABB2-EA03D3E43911}" type="datetimeFigureOut">
              <a:rPr lang="en-US" smtClean="0"/>
              <a:t>3/6/2012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3257DF-6E3D-493A-81B1-060D73C9B30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B36EE3-EFD6-4E62-ABB2-EA03D3E43911}" type="datetimeFigureOut">
              <a:rPr lang="en-US" smtClean="0"/>
              <a:t>3/6/2012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3257DF-6E3D-493A-81B1-060D73C9B30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B36EE3-EFD6-4E62-ABB2-EA03D3E43911}" type="datetimeFigureOut">
              <a:rPr lang="en-US" smtClean="0"/>
              <a:t>3/6/2012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3257DF-6E3D-493A-81B1-060D73C9B30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hyperlink" Target="http://en.wikipedia.org/wiki/Action_(philosophy)" TargetMode="External"/><Relationship Id="rId2" Type="http://schemas.openxmlformats.org/officeDocument/2006/relationships/hyperlink" Target="http://en.wikipedia.org/wiki/Sociology" TargetMode="External"/><Relationship Id="rId1" Type="http://schemas.openxmlformats.org/officeDocument/2006/relationships/slideLayout" Target="../slideLayouts/slideLayout2.xml"/><Relationship Id="rId5" Type="http://schemas.openxmlformats.org/officeDocument/2006/relationships/hyperlink" Target="http://en.wikipedia.org/wiki/Agency_(sociology)" TargetMode="External"/><Relationship Id="rId4" Type="http://schemas.openxmlformats.org/officeDocument/2006/relationships/hyperlink" Target="http://en.wikipedia.org/wiki/Individua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Social Action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PROCESS OF SOCIAL ACTION</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a:t>
            </a:r>
            <a:r>
              <a:rPr lang="en-US" dirty="0"/>
              <a:t>principles and the process of social action are inseparable.</a:t>
            </a:r>
          </a:p>
          <a:p>
            <a:r>
              <a:rPr lang="en-US" b="1" dirty="0"/>
              <a:t>The role of the social action worker is to facilitate the group through a five-stage process. </a:t>
            </a:r>
            <a:endParaRPr lang="en-US" dirty="0"/>
          </a:p>
          <a:p>
            <a:r>
              <a:rPr lang="en-US" dirty="0"/>
              <a:t>The five stages are as follows</a:t>
            </a:r>
            <a:r>
              <a:rPr lang="en-US" dirty="0" smtClean="0"/>
              <a:t>:</a:t>
            </a:r>
          </a:p>
          <a:p>
            <a:pPr>
              <a:buNone/>
            </a:pPr>
            <a:r>
              <a:rPr lang="en-US" dirty="0"/>
              <a:t> </a:t>
            </a:r>
            <a:r>
              <a:rPr lang="en-US" dirty="0" smtClean="0"/>
              <a:t>1. What </a:t>
            </a:r>
          </a:p>
          <a:p>
            <a:pPr>
              <a:buNone/>
            </a:pPr>
            <a:r>
              <a:rPr lang="en-US" dirty="0" smtClean="0"/>
              <a:t>2. Why</a:t>
            </a:r>
          </a:p>
          <a:p>
            <a:pPr>
              <a:buNone/>
            </a:pPr>
            <a:r>
              <a:rPr lang="en-US" dirty="0" smtClean="0"/>
              <a:t>3. How</a:t>
            </a:r>
          </a:p>
          <a:p>
            <a:pPr>
              <a:buNone/>
            </a:pPr>
            <a:r>
              <a:rPr lang="en-US" dirty="0" smtClean="0"/>
              <a:t>4. Action</a:t>
            </a:r>
          </a:p>
          <a:p>
            <a:pPr>
              <a:buNone/>
            </a:pPr>
            <a:r>
              <a:rPr lang="en-US" dirty="0" smtClean="0"/>
              <a:t>5. Reflection</a:t>
            </a:r>
            <a:endParaRPr lang="en-US" dirty="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What</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This </a:t>
            </a:r>
            <a:r>
              <a:rPr lang="en-US" dirty="0"/>
              <a:t>is all about discovery, finding out what is happening in people’s lives. What are their issues, problems and concerns? What makes them angry, frightened, happy, and frustrated? What occupies their thoughts?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Why</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Once </a:t>
            </a:r>
            <a:r>
              <a:rPr lang="en-US" dirty="0"/>
              <a:t>the issues have been agreed it is important to identify the reasons why they exist so that any solutions devised will attack root causes and not just symptoms. Asking 'why?' helps people examine their private troubles in the wider context. It provides them with a deeper understanding of their causes.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How</a:t>
            </a:r>
            <a:endParaRPr lang="en-US" dirty="0"/>
          </a:p>
        </p:txBody>
      </p:sp>
      <p:sp>
        <p:nvSpPr>
          <p:cNvPr id="3" name="Content Placeholder 2"/>
          <p:cNvSpPr>
            <a:spLocks noGrp="1"/>
          </p:cNvSpPr>
          <p:nvPr>
            <p:ph idx="1"/>
          </p:nvPr>
        </p:nvSpPr>
        <p:spPr/>
        <p:txBody>
          <a:bodyPr/>
          <a:lstStyle/>
          <a:p>
            <a:endParaRPr lang="en-US" dirty="0"/>
          </a:p>
          <a:p>
            <a:r>
              <a:rPr lang="en-US" dirty="0"/>
              <a:t>So what do we do with this understanding? How can the community members change things in a meaningful way themselves?</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Action</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The </a:t>
            </a:r>
            <a:r>
              <a:rPr lang="en-US" dirty="0"/>
              <a:t>group then put their idea(s) for change into effect. They should by now have a realistic sense of the possible outcomes, whether it will solve their problem or simply be the first stage in a longer struggle. </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Reflection</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a:bodyPr>
          <a:lstStyle/>
          <a:p>
            <a:r>
              <a:rPr lang="en-US" dirty="0" smtClean="0"/>
              <a:t>The </a:t>
            </a:r>
            <a:r>
              <a:rPr lang="en-US" dirty="0"/>
              <a:t>fifth stage is for the social action worker to bring the group together and ask: 'what happened? Now that we have carried out our action, are the issues, problems and concerns the same?' This critical reflection enables the community members to learn from their experience and to plan future actions for change. </a:t>
            </a:r>
          </a:p>
          <a:p>
            <a:r>
              <a:rPr lang="en-US" dirty="0"/>
              <a:t> </a:t>
            </a:r>
          </a:p>
          <a:p>
            <a:r>
              <a:rPr lang="en-US" dirty="0"/>
              <a:t>The What, Why, How process begins again. </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a1.jpg"/>
          <p:cNvPicPr>
            <a:picLocks noGrp="1" noChangeAspect="1"/>
          </p:cNvPicPr>
          <p:nvPr>
            <p:ph idx="1"/>
          </p:nvPr>
        </p:nvPicPr>
        <p:blipFill>
          <a:blip r:embed="rId2" cstate="print"/>
          <a:stretch>
            <a:fillRect/>
          </a:stretch>
        </p:blipFill>
        <p:spPr>
          <a:xfrm>
            <a:off x="2971800" y="2667000"/>
            <a:ext cx="2667000" cy="1762125"/>
          </a:xfrm>
        </p:spPr>
      </p:pic>
      <p:pic>
        <p:nvPicPr>
          <p:cNvPr id="5" name="Picture 4" descr="sa3.jpg"/>
          <p:cNvPicPr>
            <a:picLocks noChangeAspect="1"/>
          </p:cNvPicPr>
          <p:nvPr/>
        </p:nvPicPr>
        <p:blipFill>
          <a:blip r:embed="rId3" cstate="print"/>
          <a:stretch>
            <a:fillRect/>
          </a:stretch>
        </p:blipFill>
        <p:spPr>
          <a:xfrm>
            <a:off x="6019800" y="4648200"/>
            <a:ext cx="2619375" cy="1743075"/>
          </a:xfrm>
          <a:prstGeom prst="rect">
            <a:avLst/>
          </a:prstGeom>
        </p:spPr>
      </p:pic>
      <p:pic>
        <p:nvPicPr>
          <p:cNvPr id="6" name="Picture 5" descr="sa2.bmp"/>
          <p:cNvPicPr>
            <a:picLocks noChangeAspect="1"/>
          </p:cNvPicPr>
          <p:nvPr/>
        </p:nvPicPr>
        <p:blipFill>
          <a:blip r:embed="rId4" cstate="print"/>
          <a:stretch>
            <a:fillRect/>
          </a:stretch>
        </p:blipFill>
        <p:spPr>
          <a:xfrm>
            <a:off x="381000" y="381000"/>
            <a:ext cx="2571429" cy="1780953"/>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Meaning</a:t>
            </a:r>
            <a:endParaRPr lang="en-US" dirty="0"/>
          </a:p>
        </p:txBody>
      </p:sp>
      <p:sp>
        <p:nvSpPr>
          <p:cNvPr id="3" name="Content Placeholder 2"/>
          <p:cNvSpPr>
            <a:spLocks noGrp="1"/>
          </p:cNvSpPr>
          <p:nvPr>
            <p:ph idx="1"/>
          </p:nvPr>
        </p:nvSpPr>
        <p:spPr/>
        <p:txBody>
          <a:bodyPr/>
          <a:lstStyle/>
          <a:p>
            <a:pPr algn="just"/>
            <a:r>
              <a:rPr lang="en-US" dirty="0"/>
              <a:t>In </a:t>
            </a:r>
            <a:r>
              <a:rPr lang="en-US" u="sng" dirty="0">
                <a:hlinkClick r:id="rId2" tooltip="Sociology"/>
              </a:rPr>
              <a:t>sociology</a:t>
            </a:r>
            <a:r>
              <a:rPr lang="en-US" dirty="0"/>
              <a:t>, </a:t>
            </a:r>
            <a:r>
              <a:rPr lang="en-US" b="1" dirty="0"/>
              <a:t>social action</a:t>
            </a:r>
            <a:r>
              <a:rPr lang="en-US" dirty="0"/>
              <a:t> refers to </a:t>
            </a:r>
            <a:r>
              <a:rPr lang="en-US" u="sng" dirty="0">
                <a:hlinkClick r:id="rId3" tooltip="Action (philosophy)"/>
              </a:rPr>
              <a:t>an act</a:t>
            </a:r>
            <a:r>
              <a:rPr lang="en-US" dirty="0"/>
              <a:t> which takes into account the actions and reactions of </a:t>
            </a:r>
            <a:r>
              <a:rPr lang="en-US" u="sng" dirty="0">
                <a:hlinkClick r:id="rId4" tooltip="Individual"/>
              </a:rPr>
              <a:t>individuals</a:t>
            </a:r>
            <a:r>
              <a:rPr lang="en-US" dirty="0"/>
              <a:t> (or '</a:t>
            </a:r>
            <a:r>
              <a:rPr lang="en-US" u="sng" dirty="0">
                <a:hlinkClick r:id="rId5" tooltip="Agency (sociology)"/>
              </a:rPr>
              <a:t>agents'</a:t>
            </a:r>
            <a:r>
              <a:rPr lang="en-US" dirty="0"/>
              <a:t>).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normAutofit fontScale="92500" lnSpcReduction="20000"/>
          </a:bodyPr>
          <a:lstStyle/>
          <a:p>
            <a:r>
              <a:rPr lang="en-US" b="1" dirty="0"/>
              <a:t>1. DICTIONARY OF SOCILOGY</a:t>
            </a:r>
            <a:endParaRPr lang="en-US" dirty="0"/>
          </a:p>
          <a:p>
            <a:pPr algn="just">
              <a:buNone/>
            </a:pPr>
            <a:r>
              <a:rPr lang="en-US" dirty="0" smtClean="0"/>
              <a:t>    Any </a:t>
            </a:r>
            <a:r>
              <a:rPr lang="en-US" dirty="0"/>
              <a:t>expenditure of effort by a group as such; all-conscious or unconscious, concerted or collective effort</a:t>
            </a:r>
          </a:p>
          <a:p>
            <a:pPr>
              <a:buNone/>
            </a:pPr>
            <a:endParaRPr lang="en-US" dirty="0"/>
          </a:p>
          <a:p>
            <a:r>
              <a:rPr lang="en-US" b="1" dirty="0"/>
              <a:t>2. MARY RICHMOND (1922)</a:t>
            </a:r>
            <a:endParaRPr lang="en-US" dirty="0"/>
          </a:p>
          <a:p>
            <a:pPr algn="just">
              <a:buNone/>
            </a:pPr>
            <a:r>
              <a:rPr lang="en-US" dirty="0" smtClean="0"/>
              <a:t>   </a:t>
            </a:r>
            <a:r>
              <a:rPr lang="en-US" dirty="0"/>
              <a:t> Social action is mass betterment through propaganda and social legislation; a method of bringing about a change in the social environment of the clients.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a:bodyPr>
          <a:lstStyle/>
          <a:p>
            <a:pPr>
              <a:buNone/>
            </a:pPr>
            <a:r>
              <a:rPr lang="en-US" b="1" dirty="0"/>
              <a:t>3. PETER LEE (1937)</a:t>
            </a:r>
            <a:endParaRPr lang="en-US" dirty="0"/>
          </a:p>
          <a:p>
            <a:pPr algn="just">
              <a:buNone/>
            </a:pPr>
            <a:r>
              <a:rPr lang="en-US" dirty="0" smtClean="0"/>
              <a:t>    Social </a:t>
            </a:r>
            <a:r>
              <a:rPr lang="en-US" dirty="0"/>
              <a:t>action seems to suggest efforts directed towards changes in law or social structure or towards the initiation of new movements for the modification of current social </a:t>
            </a:r>
            <a:r>
              <a:rPr lang="en-US" dirty="0" smtClean="0"/>
              <a:t>practices.</a:t>
            </a:r>
          </a:p>
          <a:p>
            <a:pPr>
              <a:buNone/>
            </a:pPr>
            <a:endParaRPr lang="en-US" dirty="0"/>
          </a:p>
          <a:p>
            <a:pPr algn="just">
              <a:buNone/>
            </a:pPr>
            <a:r>
              <a:rPr lang="en-US" dirty="0"/>
              <a:t>4. </a:t>
            </a:r>
            <a:r>
              <a:rPr lang="en-US" b="1" dirty="0"/>
              <a:t>SECHER (1962)</a:t>
            </a:r>
            <a:r>
              <a:rPr lang="en-US" dirty="0"/>
              <a:t> "An Action is 'social' if the acting individual takes account of the behavior of others and is thereby oriented in its course".</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a:t>5.</a:t>
            </a:r>
            <a:r>
              <a:rPr lang="en-US" b="1" dirty="0"/>
              <a:t> PHILIP KOTLER</a:t>
            </a:r>
            <a:r>
              <a:rPr lang="en-US" b="1" dirty="0" smtClean="0"/>
              <a:t>:</a:t>
            </a:r>
            <a:endParaRPr lang="en-US" dirty="0"/>
          </a:p>
          <a:p>
            <a:pPr algn="just"/>
            <a:r>
              <a:rPr lang="en-US" dirty="0"/>
              <a:t>Social action is defined as an undertaking of collective action to mitigate or resolve a social problem.</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GOALS OF SOCIAL ACTION</a:t>
            </a: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a:t>
            </a:r>
            <a:r>
              <a:rPr lang="en-US" dirty="0"/>
              <a:t> Prevention of changes considered as negative</a:t>
            </a:r>
          </a:p>
          <a:p>
            <a:pPr>
              <a:buNone/>
            </a:pPr>
            <a:r>
              <a:rPr lang="en-US" dirty="0"/>
              <a:t>•Solution to mass problems</a:t>
            </a:r>
          </a:p>
          <a:p>
            <a:pPr>
              <a:buNone/>
            </a:pPr>
            <a:r>
              <a:rPr lang="en-US" dirty="0"/>
              <a:t>•Improvement in mass conditions</a:t>
            </a:r>
          </a:p>
          <a:p>
            <a:pPr>
              <a:buNone/>
            </a:pPr>
            <a:r>
              <a:rPr lang="en-US" dirty="0"/>
              <a:t>•Influencing institutions, policies and practices</a:t>
            </a:r>
          </a:p>
          <a:p>
            <a:pPr>
              <a:buNone/>
            </a:pPr>
            <a:r>
              <a:rPr lang="en-US" dirty="0"/>
              <a:t>•Introduction of new mechanisms or programs</a:t>
            </a:r>
          </a:p>
          <a:p>
            <a:pPr>
              <a:buNone/>
            </a:pPr>
            <a:r>
              <a:rPr lang="en-US" dirty="0"/>
              <a:t>• Redistribution of power, resources, decision making</a:t>
            </a:r>
          </a:p>
          <a:p>
            <a:pPr>
              <a:buNone/>
            </a:pPr>
            <a:r>
              <a:rPr lang="en-US" dirty="0"/>
              <a:t>•Effect on thought and action.</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Principles followed in </a:t>
            </a:r>
            <a:r>
              <a:rPr lang="en-US" b="1" u="sng" dirty="0" err="1"/>
              <a:t>Gandhian</a:t>
            </a:r>
            <a:r>
              <a:rPr lang="en-US" b="1" u="sng" dirty="0"/>
              <a:t> Social Action</a:t>
            </a:r>
            <a:endParaRPr lang="en-US" dirty="0"/>
          </a:p>
        </p:txBody>
      </p:sp>
      <p:sp>
        <p:nvSpPr>
          <p:cNvPr id="3" name="Content Placeholder 2"/>
          <p:cNvSpPr>
            <a:spLocks noGrp="1"/>
          </p:cNvSpPr>
          <p:nvPr>
            <p:ph idx="1"/>
          </p:nvPr>
        </p:nvSpPr>
        <p:spPr/>
        <p:txBody>
          <a:bodyPr>
            <a:normAutofit fontScale="70000" lnSpcReduction="20000"/>
          </a:bodyPr>
          <a:lstStyle/>
          <a:p>
            <a:pPr lvl="0"/>
            <a:r>
              <a:rPr lang="en-US" b="1" dirty="0"/>
              <a:t>Principle of credibility building</a:t>
            </a:r>
            <a:endParaRPr lang="en-US" dirty="0"/>
          </a:p>
          <a:p>
            <a:pPr>
              <a:buNone/>
            </a:pPr>
            <a:r>
              <a:rPr lang="en-US" dirty="0"/>
              <a:t> </a:t>
            </a:r>
          </a:p>
          <a:p>
            <a:pPr>
              <a:buNone/>
            </a:pPr>
            <a:r>
              <a:rPr lang="en-US" dirty="0"/>
              <a:t>                Gestures of Good Will towards the opponents </a:t>
            </a:r>
          </a:p>
          <a:p>
            <a:pPr>
              <a:buNone/>
            </a:pPr>
            <a:r>
              <a:rPr lang="en-US" dirty="0"/>
              <a:t>                  Example setting </a:t>
            </a:r>
          </a:p>
          <a:p>
            <a:pPr>
              <a:buNone/>
            </a:pPr>
            <a:r>
              <a:rPr lang="en-US" dirty="0"/>
              <a:t>                     Selection of typical urgently felt problems for struggles</a:t>
            </a:r>
          </a:p>
          <a:p>
            <a:pPr>
              <a:buNone/>
            </a:pPr>
            <a:r>
              <a:rPr lang="en-US" dirty="0"/>
              <a:t>                       Gaining success in the attempt</a:t>
            </a:r>
          </a:p>
          <a:p>
            <a:pPr>
              <a:buNone/>
            </a:pPr>
            <a:r>
              <a:rPr lang="en-US" dirty="0"/>
              <a:t> </a:t>
            </a:r>
          </a:p>
          <a:p>
            <a:pPr lvl="0"/>
            <a:r>
              <a:rPr lang="en-US" b="1" dirty="0"/>
              <a:t>Principle of Legitimization </a:t>
            </a:r>
            <a:endParaRPr lang="en-US" dirty="0"/>
          </a:p>
          <a:p>
            <a:pPr>
              <a:buNone/>
            </a:pPr>
            <a:r>
              <a:rPr lang="en-US" dirty="0"/>
              <a:t> </a:t>
            </a:r>
          </a:p>
          <a:p>
            <a:pPr>
              <a:buNone/>
            </a:pPr>
            <a:r>
              <a:rPr lang="en-US" dirty="0"/>
              <a:t>   </a:t>
            </a:r>
            <a:r>
              <a:rPr lang="en-US" dirty="0" smtClean="0"/>
              <a:t>        </a:t>
            </a:r>
            <a:r>
              <a:rPr lang="en-US" dirty="0"/>
              <a:t>Theological and religious approach </a:t>
            </a:r>
          </a:p>
          <a:p>
            <a:pPr>
              <a:buNone/>
            </a:pPr>
            <a:r>
              <a:rPr lang="en-US" dirty="0"/>
              <a:t>            Moral approach </a:t>
            </a:r>
          </a:p>
          <a:p>
            <a:pPr>
              <a:buNone/>
            </a:pPr>
            <a:r>
              <a:rPr lang="en-US" dirty="0"/>
              <a:t>            Legal and Technical approach</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70000" lnSpcReduction="20000"/>
          </a:bodyPr>
          <a:lstStyle/>
          <a:p>
            <a:pPr lvl="0"/>
            <a:r>
              <a:rPr lang="en-US" b="1" dirty="0"/>
              <a:t>Principle of dramatization</a:t>
            </a:r>
            <a:endParaRPr lang="en-US" dirty="0"/>
          </a:p>
          <a:p>
            <a:pPr>
              <a:buNone/>
            </a:pPr>
            <a:r>
              <a:rPr lang="en-US" dirty="0"/>
              <a:t> </a:t>
            </a:r>
          </a:p>
          <a:p>
            <a:pPr>
              <a:buNone/>
            </a:pPr>
            <a:r>
              <a:rPr lang="en-US" dirty="0"/>
              <a:t>                Use of songs </a:t>
            </a:r>
          </a:p>
          <a:p>
            <a:pPr>
              <a:buNone/>
            </a:pPr>
            <a:r>
              <a:rPr lang="en-US" dirty="0"/>
              <a:t>                   Powerful speeches </a:t>
            </a:r>
          </a:p>
          <a:p>
            <a:pPr>
              <a:buNone/>
            </a:pPr>
            <a:r>
              <a:rPr lang="en-US" dirty="0"/>
              <a:t>                     Role of women </a:t>
            </a:r>
          </a:p>
          <a:p>
            <a:pPr>
              <a:buNone/>
            </a:pPr>
            <a:r>
              <a:rPr lang="en-US" dirty="0"/>
              <a:t>                        Slogans</a:t>
            </a:r>
          </a:p>
          <a:p>
            <a:pPr>
              <a:buNone/>
            </a:pPr>
            <a:r>
              <a:rPr lang="en-US" dirty="0"/>
              <a:t> </a:t>
            </a:r>
          </a:p>
          <a:p>
            <a:pPr lvl="0"/>
            <a:r>
              <a:rPr lang="en-US" b="1" dirty="0"/>
              <a:t>Principle of multiple strategies </a:t>
            </a:r>
            <a:endParaRPr lang="en-US" dirty="0"/>
          </a:p>
          <a:p>
            <a:pPr>
              <a:buNone/>
            </a:pPr>
            <a:r>
              <a:rPr lang="en-US" dirty="0"/>
              <a:t> </a:t>
            </a:r>
          </a:p>
          <a:p>
            <a:pPr>
              <a:buNone/>
            </a:pPr>
            <a:r>
              <a:rPr lang="en-US" dirty="0" smtClean="0"/>
              <a:t>                </a:t>
            </a:r>
            <a:r>
              <a:rPr lang="en-US" dirty="0"/>
              <a:t>Education strategy </a:t>
            </a:r>
          </a:p>
          <a:p>
            <a:pPr>
              <a:buNone/>
            </a:pPr>
            <a:r>
              <a:rPr lang="en-US" dirty="0" smtClean="0"/>
              <a:t>                  </a:t>
            </a:r>
            <a:r>
              <a:rPr lang="en-US" dirty="0"/>
              <a:t>Persuasive strategy </a:t>
            </a:r>
          </a:p>
          <a:p>
            <a:pPr>
              <a:buNone/>
            </a:pPr>
            <a:r>
              <a:rPr lang="en-US" dirty="0" smtClean="0"/>
              <a:t>                    </a:t>
            </a:r>
            <a:r>
              <a:rPr lang="en-US" dirty="0"/>
              <a:t>Facilitative strategy </a:t>
            </a:r>
          </a:p>
          <a:p>
            <a:pPr>
              <a:buNone/>
            </a:pPr>
            <a:r>
              <a:rPr lang="en-US" dirty="0"/>
              <a:t>                      Power strategy</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lvl="0"/>
            <a:r>
              <a:rPr lang="en-US" b="1" dirty="0"/>
              <a:t>Principle of dual approach </a:t>
            </a:r>
            <a:endParaRPr lang="en-US" dirty="0"/>
          </a:p>
          <a:p>
            <a:pPr>
              <a:buNone/>
            </a:pPr>
            <a:r>
              <a:rPr lang="en-US" dirty="0" smtClean="0"/>
              <a:t>                    </a:t>
            </a:r>
            <a:r>
              <a:rPr lang="en-US" dirty="0"/>
              <a:t>Constructive programs </a:t>
            </a:r>
            <a:endParaRPr lang="en-US" dirty="0" smtClean="0"/>
          </a:p>
          <a:p>
            <a:pPr>
              <a:buNone/>
            </a:pPr>
            <a:r>
              <a:rPr lang="en-US" dirty="0" smtClean="0"/>
              <a:t>                         Satyagraha</a:t>
            </a:r>
          </a:p>
          <a:p>
            <a:pPr>
              <a:buNone/>
            </a:pPr>
            <a:r>
              <a:rPr lang="en-US" dirty="0"/>
              <a:t> </a:t>
            </a:r>
          </a:p>
          <a:p>
            <a:r>
              <a:rPr lang="en-US" b="1" dirty="0"/>
              <a:t>Principle of manifold programs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402</Words>
  <Application>Microsoft Office PowerPoint</Application>
  <PresentationFormat>On-screen Show (4:3)</PresentationFormat>
  <Paragraphs>80</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Social Action</vt:lpstr>
      <vt:lpstr>Meaning</vt:lpstr>
      <vt:lpstr>Definition</vt:lpstr>
      <vt:lpstr>Cont…</vt:lpstr>
      <vt:lpstr>Cont…</vt:lpstr>
      <vt:lpstr>GOALS OF SOCIAL ACTION </vt:lpstr>
      <vt:lpstr>Principles followed in Gandhian Social Action</vt:lpstr>
      <vt:lpstr>Cont…</vt:lpstr>
      <vt:lpstr>Cont…</vt:lpstr>
      <vt:lpstr>PROCESS OF SOCIAL ACTION </vt:lpstr>
      <vt:lpstr>What </vt:lpstr>
      <vt:lpstr>Why </vt:lpstr>
      <vt:lpstr>How</vt:lpstr>
      <vt:lpstr>Action </vt:lpstr>
      <vt:lpstr>Reflection </vt:lpstr>
      <vt:lpstr>Slide 16</vt:lpstr>
    </vt:vector>
  </TitlesOfParts>
  <Company>deen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Action</dc:title>
  <dc:creator>shahana</dc:creator>
  <cp:lastModifiedBy>shahana</cp:lastModifiedBy>
  <cp:revision>8</cp:revision>
  <dcterms:created xsi:type="dcterms:W3CDTF">2012-03-06T15:27:41Z</dcterms:created>
  <dcterms:modified xsi:type="dcterms:W3CDTF">2012-03-06T15:36:34Z</dcterms:modified>
</cp:coreProperties>
</file>