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 id="267"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F91D03-8805-42FC-8175-2E998AC982AC}" type="datetimeFigureOut">
              <a:rPr lang="en-US" smtClean="0"/>
              <a:pPr/>
              <a:t>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8C6BD-90FC-44F4-A39A-42AB1F80A6B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F91D03-8805-42FC-8175-2E998AC982AC}" type="datetimeFigureOut">
              <a:rPr lang="en-US" smtClean="0"/>
              <a:pPr/>
              <a:t>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8C6BD-90FC-44F4-A39A-42AB1F80A6B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F91D03-8805-42FC-8175-2E998AC982AC}" type="datetimeFigureOut">
              <a:rPr lang="en-US" smtClean="0"/>
              <a:pPr/>
              <a:t>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8C6BD-90FC-44F4-A39A-42AB1F80A6B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F91D03-8805-42FC-8175-2E998AC982AC}" type="datetimeFigureOut">
              <a:rPr lang="en-US" smtClean="0"/>
              <a:pPr/>
              <a:t>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8C6BD-90FC-44F4-A39A-42AB1F80A6B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F91D03-8805-42FC-8175-2E998AC982AC}" type="datetimeFigureOut">
              <a:rPr lang="en-US" smtClean="0"/>
              <a:pPr/>
              <a:t>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8C6BD-90FC-44F4-A39A-42AB1F80A6B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F91D03-8805-42FC-8175-2E998AC982AC}" type="datetimeFigureOut">
              <a:rPr lang="en-US" smtClean="0"/>
              <a:pPr/>
              <a:t>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68C6BD-90FC-44F4-A39A-42AB1F80A6B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F91D03-8805-42FC-8175-2E998AC982AC}" type="datetimeFigureOut">
              <a:rPr lang="en-US" smtClean="0"/>
              <a:pPr/>
              <a:t>2/5/2012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68C6BD-90FC-44F4-A39A-42AB1F80A6B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F91D03-8805-42FC-8175-2E998AC982AC}" type="datetimeFigureOut">
              <a:rPr lang="en-US" smtClean="0"/>
              <a:pPr/>
              <a:t>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68C6BD-90FC-44F4-A39A-42AB1F80A6B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F91D03-8805-42FC-8175-2E998AC982AC}" type="datetimeFigureOut">
              <a:rPr lang="en-US" smtClean="0"/>
              <a:pPr/>
              <a:t>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68C6BD-90FC-44F4-A39A-42AB1F80A6B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F91D03-8805-42FC-8175-2E998AC982AC}" type="datetimeFigureOut">
              <a:rPr lang="en-US" smtClean="0"/>
              <a:pPr/>
              <a:t>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68C6BD-90FC-44F4-A39A-42AB1F80A6B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F91D03-8805-42FC-8175-2E998AC982AC}" type="datetimeFigureOut">
              <a:rPr lang="en-US" smtClean="0"/>
              <a:pPr/>
              <a:t>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68C6BD-90FC-44F4-A39A-42AB1F80A6B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F91D03-8805-42FC-8175-2E998AC982AC}" type="datetimeFigureOut">
              <a:rPr lang="en-US" smtClean="0"/>
              <a:pPr/>
              <a:t>2/5/2012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68C6BD-90FC-44F4-A39A-42AB1F80A6B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merriam-webster.com/dictionary/group"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en.wikipedia.org/wiki/Power_(philosophy)"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en.wikipedia.org/w/index.php?title=Graham_Douglas&amp;action=edit&amp;redlink=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Community Dynamics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Groupism</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tendency to think and act as members of a </a:t>
            </a:r>
            <a:r>
              <a:rPr lang="en-US" dirty="0" smtClean="0">
                <a:hlinkClick r:id="rId2" action="ppaction://hlinkfile"/>
              </a:rPr>
              <a:t>group</a:t>
            </a:r>
            <a:endParaRPr lang="en-US" dirty="0" smtClean="0"/>
          </a:p>
          <a:p>
            <a:r>
              <a:rPr lang="en-US" dirty="0" smtClean="0"/>
              <a:t>Is the concept which makes everyone to feel</a:t>
            </a:r>
          </a:p>
          <a:p>
            <a:pPr>
              <a:buFont typeface="Wingdings" pitchFamily="2" charset="2"/>
              <a:buChar char="§"/>
            </a:pPr>
            <a:r>
              <a:rPr lang="en-US" dirty="0" smtClean="0"/>
              <a:t>       Empathy</a:t>
            </a:r>
          </a:p>
          <a:p>
            <a:pPr>
              <a:buFont typeface="Wingdings" pitchFamily="2" charset="2"/>
              <a:buChar char="§"/>
            </a:pPr>
            <a:r>
              <a:rPr lang="en-US" dirty="0" smtClean="0"/>
              <a:t>        Sympathy</a:t>
            </a:r>
          </a:p>
          <a:p>
            <a:pPr>
              <a:buFont typeface="Wingdings" pitchFamily="2" charset="2"/>
              <a:buChar char="§"/>
            </a:pPr>
            <a:r>
              <a:rPr lang="en-US" dirty="0" smtClean="0"/>
              <a:t>       we feeling</a:t>
            </a:r>
          </a:p>
          <a:p>
            <a:pPr>
              <a:buFont typeface="Wingdings" pitchFamily="2" charset="2"/>
              <a:buChar char="§"/>
            </a:pPr>
            <a:r>
              <a:rPr lang="en-US" dirty="0" smtClean="0"/>
              <a:t>        Goal achievement</a:t>
            </a:r>
          </a:p>
          <a:p>
            <a:pPr>
              <a:buNone/>
            </a:pPr>
            <a:r>
              <a:rPr lang="en-US" dirty="0" smtClean="0"/>
              <a:t>         </a:t>
            </a:r>
          </a:p>
          <a:p>
            <a:pPr>
              <a:buNone/>
            </a:pPr>
            <a:r>
              <a:rPr lang="en-US" dirty="0"/>
              <a:t> </a:t>
            </a:r>
            <a:r>
              <a:rPr lang="en-US" dirty="0" smtClean="0"/>
              <a: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Subgroup</a:t>
            </a:r>
            <a:endParaRPr lang="en-US" dirty="0"/>
          </a:p>
        </p:txBody>
      </p:sp>
      <p:sp>
        <p:nvSpPr>
          <p:cNvPr id="3" name="Content Placeholder 2"/>
          <p:cNvSpPr>
            <a:spLocks noGrp="1"/>
          </p:cNvSpPr>
          <p:nvPr>
            <p:ph idx="1"/>
          </p:nvPr>
        </p:nvSpPr>
        <p:spPr/>
        <p:txBody>
          <a:bodyPr/>
          <a:lstStyle/>
          <a:p>
            <a:pPr algn="just"/>
            <a:r>
              <a:rPr lang="en-US" dirty="0" smtClean="0"/>
              <a:t>A group formed of a subset of members drawn from a larger parent group. </a:t>
            </a:r>
            <a:endParaRPr lang="en-US" dirty="0" smtClean="0"/>
          </a:p>
          <a:p>
            <a:pPr algn="just"/>
            <a:r>
              <a:rPr lang="en-US" dirty="0" smtClean="0"/>
              <a:t>Subgroups </a:t>
            </a:r>
            <a:r>
              <a:rPr lang="en-US" dirty="0" smtClean="0"/>
              <a:t>are not autonomous; though members of the parent group may choose to join a subgroup rather than be assigned, </a:t>
            </a:r>
            <a:endParaRPr lang="en-US" dirty="0" smtClean="0"/>
          </a:p>
          <a:p>
            <a:pPr algn="just"/>
            <a:r>
              <a:rPr lang="en-US" dirty="0" smtClean="0"/>
              <a:t>membership </a:t>
            </a:r>
            <a:r>
              <a:rPr lang="en-US" dirty="0" smtClean="0"/>
              <a:t>in a subgroup is ultimately controlled by the parent group and it's owner</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Subgroup</a:t>
            </a:r>
            <a:endParaRPr lang="en-US" dirty="0"/>
          </a:p>
        </p:txBody>
      </p:sp>
      <p:sp>
        <p:nvSpPr>
          <p:cNvPr id="3" name="Content Placeholder 2"/>
          <p:cNvSpPr>
            <a:spLocks noGrp="1"/>
          </p:cNvSpPr>
          <p:nvPr>
            <p:ph idx="1"/>
          </p:nvPr>
        </p:nvSpPr>
        <p:spPr/>
        <p:txBody>
          <a:bodyPr/>
          <a:lstStyle/>
          <a:p>
            <a:pPr algn="just"/>
            <a:r>
              <a:rPr lang="en-US" dirty="0" smtClean="0"/>
              <a:t>Subset of members drawn from a larger parent group</a:t>
            </a:r>
          </a:p>
          <a:p>
            <a:pPr algn="just"/>
            <a:r>
              <a:rPr lang="en-US" dirty="0" smtClean="0"/>
              <a:t>a user joins a group and is put into a smaller group (ex. committees, teams), which might have access to resources that the larger group has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a:t>
            </a:r>
            <a:endParaRPr lang="en-US" dirty="0"/>
          </a:p>
        </p:txBody>
      </p:sp>
      <p:sp>
        <p:nvSpPr>
          <p:cNvPr id="3" name="Content Placeholder 2"/>
          <p:cNvSpPr>
            <a:spLocks noGrp="1"/>
          </p:cNvSpPr>
          <p:nvPr>
            <p:ph idx="1"/>
          </p:nvPr>
        </p:nvSpPr>
        <p:spPr/>
        <p:txBody>
          <a:bodyPr/>
          <a:lstStyle/>
          <a:p>
            <a:r>
              <a:rPr lang="en-US" dirty="0" smtClean="0"/>
              <a:t>Work towards</a:t>
            </a:r>
            <a:r>
              <a:rPr lang="en-US" dirty="0"/>
              <a:t> </a:t>
            </a:r>
            <a:r>
              <a:rPr lang="en-US" dirty="0" smtClean="0"/>
              <a:t>goal achievement</a:t>
            </a:r>
          </a:p>
          <a:p>
            <a:r>
              <a:rPr lang="en-US" dirty="0" smtClean="0"/>
              <a:t>Motivate the members</a:t>
            </a:r>
          </a:p>
          <a:p>
            <a:r>
              <a:rPr lang="en-US" dirty="0" err="1" smtClean="0"/>
              <a:t>Organise</a:t>
            </a:r>
            <a:r>
              <a:rPr lang="en-US" dirty="0" smtClean="0"/>
              <a:t> meeting with the members</a:t>
            </a:r>
          </a:p>
          <a:p>
            <a:r>
              <a:rPr lang="en-US" dirty="0" err="1" smtClean="0"/>
              <a:t>Organise</a:t>
            </a:r>
            <a:r>
              <a:rPr lang="en-US" dirty="0" smtClean="0"/>
              <a:t> meeting with the external agents</a:t>
            </a:r>
          </a:p>
          <a:p>
            <a:r>
              <a:rPr lang="en-US" dirty="0" smtClean="0"/>
              <a:t>Liaisoning with government and </a:t>
            </a:r>
            <a:r>
              <a:rPr lang="en-US" dirty="0" smtClean="0"/>
              <a:t>others</a:t>
            </a:r>
            <a:endParaRPr lang="en-US" dirty="0" smtClean="0"/>
          </a:p>
          <a:p>
            <a:endParaRPr lang="en-US" dirty="0" smtClean="0"/>
          </a:p>
          <a:p>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Minority group</a:t>
            </a:r>
            <a:endParaRPr lang="en-US" dirty="0"/>
          </a:p>
        </p:txBody>
      </p:sp>
      <p:sp>
        <p:nvSpPr>
          <p:cNvPr id="3" name="Content Placeholder 2"/>
          <p:cNvSpPr>
            <a:spLocks noGrp="1"/>
          </p:cNvSpPr>
          <p:nvPr>
            <p:ph idx="1"/>
          </p:nvPr>
        </p:nvSpPr>
        <p:spPr/>
        <p:txBody>
          <a:bodyPr/>
          <a:lstStyle/>
          <a:p>
            <a:r>
              <a:rPr lang="en-US" dirty="0" smtClean="0"/>
              <a:t>A minority is a sociological category within a demographic</a:t>
            </a:r>
          </a:p>
          <a:p>
            <a:r>
              <a:rPr lang="en-US" dirty="0" smtClean="0"/>
              <a:t>those who don’t hold the majority of positions of social </a:t>
            </a:r>
            <a:r>
              <a:rPr lang="en-US" dirty="0" smtClean="0">
                <a:hlinkClick r:id="rId2" action="ppaction://hlinkfile" tooltip="Power (philosophy)"/>
              </a:rPr>
              <a:t>power</a:t>
            </a:r>
            <a:r>
              <a:rPr lang="en-US" dirty="0" smtClean="0"/>
              <a:t> in a society.</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and empowerment</a:t>
            </a:r>
            <a:endParaRPr lang="en-US" dirty="0"/>
          </a:p>
        </p:txBody>
      </p:sp>
      <p:sp>
        <p:nvSpPr>
          <p:cNvPr id="3" name="Content Placeholder 2"/>
          <p:cNvSpPr>
            <a:spLocks noGrp="1"/>
          </p:cNvSpPr>
          <p:nvPr>
            <p:ph idx="1"/>
          </p:nvPr>
        </p:nvSpPr>
        <p:spPr/>
        <p:txBody>
          <a:bodyPr>
            <a:normAutofit/>
          </a:bodyPr>
          <a:lstStyle/>
          <a:p>
            <a:pPr algn="just"/>
            <a:r>
              <a:rPr lang="en-US" dirty="0" smtClean="0"/>
              <a:t>Gender empowerment is conceived as a process by which women can overcome many of the hurdles that they face such as education, work status, employment opportunities, health care, social security, position in decision making by virtue of their gender.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Thus!!!!!!!!</a:t>
            </a:r>
            <a:endParaRPr lang="en-US" dirty="0"/>
          </a:p>
        </p:txBody>
      </p:sp>
      <p:sp>
        <p:nvSpPr>
          <p:cNvPr id="3" name="Content Placeholder 2"/>
          <p:cNvSpPr>
            <a:spLocks noGrp="1"/>
          </p:cNvSpPr>
          <p:nvPr>
            <p:ph idx="1"/>
          </p:nvPr>
        </p:nvSpPr>
        <p:spPr/>
        <p:txBody>
          <a:bodyPr/>
          <a:lstStyle/>
          <a:p>
            <a:pPr algn="just"/>
            <a:r>
              <a:rPr lang="en-US" dirty="0" smtClean="0"/>
              <a:t>Gender empowerment </a:t>
            </a:r>
            <a:r>
              <a:rPr lang="en-US" dirty="0" smtClean="0"/>
              <a:t>veritably implies </a:t>
            </a:r>
            <a:r>
              <a:rPr lang="en-US" dirty="0" smtClean="0"/>
              <a:t>empowerment of women to do away with “Subordination” or “Discrimination” and “Injustice” done to them in male dominated society.</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Community Dynamics?</a:t>
            </a:r>
            <a:endParaRPr lang="en-US" dirty="0"/>
          </a:p>
        </p:txBody>
      </p:sp>
      <p:sp>
        <p:nvSpPr>
          <p:cNvPr id="3" name="Content Placeholder 2"/>
          <p:cNvSpPr>
            <a:spLocks noGrp="1"/>
          </p:cNvSpPr>
          <p:nvPr>
            <p:ph idx="1"/>
          </p:nvPr>
        </p:nvSpPr>
        <p:spPr/>
        <p:txBody>
          <a:bodyPr/>
          <a:lstStyle/>
          <a:p>
            <a:r>
              <a:rPr lang="en-US" dirty="0" smtClean="0"/>
              <a:t>Community – a group of People</a:t>
            </a:r>
          </a:p>
          <a:p>
            <a:pPr algn="just"/>
            <a:r>
              <a:rPr lang="en-US" dirty="0" smtClean="0"/>
              <a:t>Dynamics    - Self-Motivated Person, Active Person, Energetic Person, known as “Dynamics for Development of the Community”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a:t>
            </a:r>
            <a:endParaRPr lang="en-US" dirty="0"/>
          </a:p>
        </p:txBody>
      </p:sp>
      <p:sp>
        <p:nvSpPr>
          <p:cNvPr id="3" name="Content Placeholder 2"/>
          <p:cNvSpPr>
            <a:spLocks noGrp="1"/>
          </p:cNvSpPr>
          <p:nvPr>
            <p:ph idx="1"/>
          </p:nvPr>
        </p:nvSpPr>
        <p:spPr/>
        <p:txBody>
          <a:bodyPr/>
          <a:lstStyle/>
          <a:p>
            <a:r>
              <a:rPr lang="en-US" dirty="0" smtClean="0"/>
              <a:t>Community-Dynamics </a:t>
            </a:r>
            <a:r>
              <a:rPr lang="en-US" dirty="0"/>
              <a:t>is the process of change and development within communities </a:t>
            </a:r>
            <a:r>
              <a:rPr lang="en-US" dirty="0" smtClean="0"/>
              <a:t>.</a:t>
            </a:r>
          </a:p>
          <a:p>
            <a:pPr algn="just"/>
            <a:r>
              <a:rPr lang="en-US" dirty="0"/>
              <a:t>Community Dynamics </a:t>
            </a:r>
            <a:r>
              <a:rPr lang="en-US" dirty="0" smtClean="0"/>
              <a:t>which </a:t>
            </a:r>
            <a:r>
              <a:rPr lang="en-US" dirty="0"/>
              <a:t>strive to bring about positive social change through community-based programming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Significance</a:t>
            </a:r>
            <a:endParaRPr lang="en-US" dirty="0"/>
          </a:p>
        </p:txBody>
      </p:sp>
      <p:sp>
        <p:nvSpPr>
          <p:cNvPr id="3" name="Content Placeholder 2"/>
          <p:cNvSpPr>
            <a:spLocks noGrp="1"/>
          </p:cNvSpPr>
          <p:nvPr>
            <p:ph idx="1"/>
          </p:nvPr>
        </p:nvSpPr>
        <p:spPr/>
        <p:txBody>
          <a:bodyPr>
            <a:normAutofit lnSpcReduction="10000"/>
          </a:bodyPr>
          <a:lstStyle/>
          <a:p>
            <a:pPr algn="just"/>
            <a:r>
              <a:rPr lang="en-US" dirty="0"/>
              <a:t>Community Dynamics is here to work with </a:t>
            </a:r>
            <a:r>
              <a:rPr lang="en-US" dirty="0" smtClean="0"/>
              <a:t>community </a:t>
            </a:r>
            <a:r>
              <a:rPr lang="en-US" dirty="0"/>
              <a:t>to think creatively and act strategically so that </a:t>
            </a:r>
            <a:r>
              <a:rPr lang="en-US" dirty="0" smtClean="0"/>
              <a:t>community </a:t>
            </a:r>
            <a:r>
              <a:rPr lang="en-US" dirty="0"/>
              <a:t>can achieve </a:t>
            </a:r>
            <a:r>
              <a:rPr lang="en-US" dirty="0" smtClean="0"/>
              <a:t>their </a:t>
            </a:r>
            <a:r>
              <a:rPr lang="en-US" dirty="0"/>
              <a:t>goals. </a:t>
            </a:r>
            <a:endParaRPr lang="en-US" dirty="0" smtClean="0"/>
          </a:p>
          <a:p>
            <a:pPr algn="just"/>
            <a:r>
              <a:rPr lang="en-US" dirty="0"/>
              <a:t>At Community Dynamics, </a:t>
            </a:r>
            <a:r>
              <a:rPr lang="en-US" dirty="0" smtClean="0"/>
              <a:t>believes that, </a:t>
            </a:r>
            <a:r>
              <a:rPr lang="en-US" dirty="0"/>
              <a:t>creative and sustainable programming that works to raise the quality of living for those most vulnerable to poverty and exploitation.  </a:t>
            </a:r>
            <a:br>
              <a:rPr lang="en-US" dirty="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the Dynamics in Community level?</a:t>
            </a:r>
            <a:endParaRPr lang="en-US" dirty="0"/>
          </a:p>
        </p:txBody>
      </p:sp>
      <p:sp>
        <p:nvSpPr>
          <p:cNvPr id="3" name="Content Placeholder 2"/>
          <p:cNvSpPr>
            <a:spLocks noGrp="1"/>
          </p:cNvSpPr>
          <p:nvPr>
            <p:ph idx="1"/>
          </p:nvPr>
        </p:nvSpPr>
        <p:spPr/>
        <p:txBody>
          <a:bodyPr/>
          <a:lstStyle/>
          <a:p>
            <a:r>
              <a:rPr lang="en-US" dirty="0" smtClean="0"/>
              <a:t>Integrative Forces</a:t>
            </a:r>
          </a:p>
          <a:p>
            <a:r>
              <a:rPr lang="en-US" dirty="0" smtClean="0"/>
              <a:t>Disintegrative Forces</a:t>
            </a:r>
          </a:p>
          <a:p>
            <a:r>
              <a:rPr lang="en-US" dirty="0" smtClean="0"/>
              <a:t>Participative group and </a:t>
            </a:r>
            <a:r>
              <a:rPr lang="en-US" dirty="0" err="1" smtClean="0"/>
              <a:t>groupism</a:t>
            </a:r>
            <a:endParaRPr lang="en-US" dirty="0" smtClean="0"/>
          </a:p>
          <a:p>
            <a:r>
              <a:rPr lang="en-US" dirty="0" smtClean="0"/>
              <a:t>Functions of sub groups</a:t>
            </a:r>
          </a:p>
          <a:p>
            <a:r>
              <a:rPr lang="en-US" dirty="0" smtClean="0"/>
              <a:t>Minority groups</a:t>
            </a:r>
          </a:p>
          <a:p>
            <a:r>
              <a:rPr lang="en-US" dirty="0" smtClean="0"/>
              <a:t>Gender and empowerment</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Integrative Forces</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Integrative Thinking is a field in Applied Mind Science which was originated by </a:t>
            </a:r>
            <a:r>
              <a:rPr lang="en-US" dirty="0">
                <a:hlinkClick r:id="rId2" action="ppaction://hlinkfile" tooltip="Graham Douglas (page does not exist)"/>
              </a:rPr>
              <a:t>Graham Douglas</a:t>
            </a:r>
            <a:r>
              <a:rPr lang="en-US" dirty="0" smtClean="0"/>
              <a:t> in 1986. </a:t>
            </a:r>
          </a:p>
          <a:p>
            <a:pPr algn="just"/>
            <a:r>
              <a:rPr lang="en-US" dirty="0" smtClean="0"/>
              <a:t>He describes Integrative Thinking as the process of integrating intuition, reason and imagination in a human mind with a view to developing a holistic continuum of strategy, tactics, action, review and evaluation for addressing a problem in any field.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Integrative Forces</a:t>
            </a:r>
            <a:endParaRPr lang="en-US" dirty="0"/>
          </a:p>
        </p:txBody>
      </p:sp>
      <p:sp>
        <p:nvSpPr>
          <p:cNvPr id="3" name="Content Placeholder 2"/>
          <p:cNvSpPr>
            <a:spLocks noGrp="1"/>
          </p:cNvSpPr>
          <p:nvPr>
            <p:ph idx="1"/>
          </p:nvPr>
        </p:nvSpPr>
        <p:spPr/>
        <p:txBody>
          <a:bodyPr/>
          <a:lstStyle/>
          <a:p>
            <a:pPr algn="just"/>
            <a:r>
              <a:rPr lang="en-US" dirty="0" smtClean="0"/>
              <a:t>A problem may be defined as the difference between what one has and what one wants. </a:t>
            </a:r>
          </a:p>
          <a:p>
            <a:pPr algn="just"/>
            <a:r>
              <a:rPr lang="en-US" dirty="0" smtClean="0"/>
              <a:t>Integrative Thinking as described may be learned by applying the SOARA (Satisfying, Optimum, Achievable Results Ahead)</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Disintegrative Forces</a:t>
            </a:r>
            <a:br>
              <a:rPr lang="en-US" dirty="0" smtClean="0"/>
            </a:br>
            <a:endParaRPr lang="en-US" dirty="0"/>
          </a:p>
        </p:txBody>
      </p:sp>
      <p:sp>
        <p:nvSpPr>
          <p:cNvPr id="3" name="Content Placeholder 2"/>
          <p:cNvSpPr>
            <a:spLocks noGrp="1"/>
          </p:cNvSpPr>
          <p:nvPr>
            <p:ph idx="1"/>
          </p:nvPr>
        </p:nvSpPr>
        <p:spPr/>
        <p:txBody>
          <a:bodyPr>
            <a:normAutofit/>
          </a:bodyPr>
          <a:lstStyle/>
          <a:p>
            <a:pPr algn="just"/>
            <a:r>
              <a:rPr lang="en-US" dirty="0" smtClean="0"/>
              <a:t>"disintegrative" processes are therefore seen as "positive," whereas people who fail to go through positive disintegration may remain for their entire lives in a state of "primary integration."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Participative group</a:t>
            </a:r>
            <a:endParaRPr lang="en-US" dirty="0"/>
          </a:p>
        </p:txBody>
      </p:sp>
      <p:sp>
        <p:nvSpPr>
          <p:cNvPr id="3" name="Content Placeholder 2"/>
          <p:cNvSpPr>
            <a:spLocks noGrp="1"/>
          </p:cNvSpPr>
          <p:nvPr>
            <p:ph idx="1"/>
          </p:nvPr>
        </p:nvSpPr>
        <p:spPr/>
        <p:txBody>
          <a:bodyPr>
            <a:normAutofit/>
          </a:bodyPr>
          <a:lstStyle/>
          <a:p>
            <a:pPr algn="just"/>
            <a:r>
              <a:rPr lang="en-US" dirty="0" smtClean="0"/>
              <a:t>"Participative group is known by many names including </a:t>
            </a:r>
          </a:p>
          <a:p>
            <a:r>
              <a:rPr lang="en-US" dirty="0" smtClean="0"/>
              <a:t>shared leadership, </a:t>
            </a:r>
          </a:p>
          <a:p>
            <a:r>
              <a:rPr lang="en-US" dirty="0" smtClean="0"/>
              <a:t>Community empowerment</a:t>
            </a:r>
            <a:r>
              <a:rPr lang="en-US" dirty="0" smtClean="0"/>
              <a:t>, </a:t>
            </a:r>
          </a:p>
          <a:p>
            <a:r>
              <a:rPr lang="en-US" dirty="0" smtClean="0"/>
              <a:t>Community involvement</a:t>
            </a:r>
            <a:r>
              <a:rPr lang="en-US" dirty="0" smtClean="0"/>
              <a:t>, </a:t>
            </a:r>
          </a:p>
          <a:p>
            <a:r>
              <a:rPr lang="en-US" dirty="0" smtClean="0"/>
              <a:t>participative decision-making, </a:t>
            </a:r>
          </a:p>
          <a:p>
            <a:pPr>
              <a:buNone/>
            </a:pPr>
            <a:r>
              <a:rPr lang="en-US" dirty="0" smtClean="0"/>
              <a:t>                </a:t>
            </a:r>
            <a:r>
              <a:rPr lang="en-US" dirty="0" smtClean="0"/>
              <a:t>(</a:t>
            </a:r>
            <a:r>
              <a:rPr lang="en-US" sz="2400" dirty="0" err="1" smtClean="0"/>
              <a:t>Steinheider</a:t>
            </a:r>
            <a:r>
              <a:rPr lang="en-US" sz="2400" dirty="0" smtClean="0"/>
              <a:t>, B., </a:t>
            </a:r>
            <a:r>
              <a:rPr lang="en-US" sz="2400" dirty="0" err="1" smtClean="0"/>
              <a:t>Bayerl</a:t>
            </a:r>
            <a:r>
              <a:rPr lang="en-US" sz="2400" dirty="0" smtClean="0"/>
              <a:t>, P.S. &amp; </a:t>
            </a:r>
            <a:r>
              <a:rPr lang="en-US" sz="2400" dirty="0" err="1" smtClean="0"/>
              <a:t>Wuestewald</a:t>
            </a:r>
            <a:r>
              <a:rPr lang="en-US" dirty="0" smtClean="0"/>
              <a:t>)</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565</Words>
  <Application>Microsoft Office PowerPoint</Application>
  <PresentationFormat>On-screen Show (4:3)</PresentationFormat>
  <Paragraphs>61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Community Dynamics</vt:lpstr>
      <vt:lpstr>What is Community Dynamics?</vt:lpstr>
      <vt:lpstr>So!!!!!!!!</vt:lpstr>
      <vt:lpstr>Significance</vt:lpstr>
      <vt:lpstr>What are the Dynamics in Community level?</vt:lpstr>
      <vt:lpstr>Integrative Forces </vt:lpstr>
      <vt:lpstr>Integrative Forces</vt:lpstr>
      <vt:lpstr>Disintegrative Forces </vt:lpstr>
      <vt:lpstr>Participative group</vt:lpstr>
      <vt:lpstr>Groupism</vt:lpstr>
      <vt:lpstr>Subgroup</vt:lpstr>
      <vt:lpstr>Subgroup</vt:lpstr>
      <vt:lpstr>Functions</vt:lpstr>
      <vt:lpstr>Minority group</vt:lpstr>
      <vt:lpstr>Gender and empowerment</vt:lpstr>
      <vt:lpstr>Thus!!!!!!!!</vt:lpstr>
    </vt:vector>
  </TitlesOfParts>
  <Company>deen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Dynamics</dc:title>
  <dc:creator>shahana</dc:creator>
  <cp:lastModifiedBy>shahana</cp:lastModifiedBy>
  <cp:revision>32</cp:revision>
  <dcterms:created xsi:type="dcterms:W3CDTF">2012-02-05T04:23:43Z</dcterms:created>
  <dcterms:modified xsi:type="dcterms:W3CDTF">2012-02-05T16:55:32Z</dcterms:modified>
</cp:coreProperties>
</file>