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6" r:id="rId7"/>
    <p:sldId id="261" r:id="rId8"/>
    <p:sldId id="262" r:id="rId9"/>
    <p:sldId id="263" r:id="rId10"/>
    <p:sldId id="264" r:id="rId11"/>
    <p:sldId id="267" r:id="rId12"/>
    <p:sldId id="268" r:id="rId13"/>
    <p:sldId id="269"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F7AE7E5-474B-40A0-8CD8-FFF916AC14AA}" type="datetimeFigureOut">
              <a:rPr lang="en-US" smtClean="0"/>
              <a:pPr/>
              <a:t>2/16/2012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B0BB9A-AC8D-49D2-9AFC-1176800A0C6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7AE7E5-474B-40A0-8CD8-FFF916AC14AA}" type="datetimeFigureOut">
              <a:rPr lang="en-US" smtClean="0"/>
              <a:pPr/>
              <a:t>2/16/2012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B0BB9A-AC8D-49D2-9AFC-1176800A0C6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7AE7E5-474B-40A0-8CD8-FFF916AC14AA}" type="datetimeFigureOut">
              <a:rPr lang="en-US" smtClean="0"/>
              <a:pPr/>
              <a:t>2/16/2012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B0BB9A-AC8D-49D2-9AFC-1176800A0C6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7AE7E5-474B-40A0-8CD8-FFF916AC14AA}" type="datetimeFigureOut">
              <a:rPr lang="en-US" smtClean="0"/>
              <a:pPr/>
              <a:t>2/16/2012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B0BB9A-AC8D-49D2-9AFC-1176800A0C6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F7AE7E5-474B-40A0-8CD8-FFF916AC14AA}" type="datetimeFigureOut">
              <a:rPr lang="en-US" smtClean="0"/>
              <a:pPr/>
              <a:t>2/16/2012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B0BB9A-AC8D-49D2-9AFC-1176800A0C6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F7AE7E5-474B-40A0-8CD8-FFF916AC14AA}" type="datetimeFigureOut">
              <a:rPr lang="en-US" smtClean="0"/>
              <a:pPr/>
              <a:t>2/16/2012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B0BB9A-AC8D-49D2-9AFC-1176800A0C6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F7AE7E5-474B-40A0-8CD8-FFF916AC14AA}" type="datetimeFigureOut">
              <a:rPr lang="en-US" smtClean="0"/>
              <a:pPr/>
              <a:t>2/16/2012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B0BB9A-AC8D-49D2-9AFC-1176800A0C6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F7AE7E5-474B-40A0-8CD8-FFF916AC14AA}" type="datetimeFigureOut">
              <a:rPr lang="en-US" smtClean="0"/>
              <a:pPr/>
              <a:t>2/16/2012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B0BB9A-AC8D-49D2-9AFC-1176800A0C6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7AE7E5-474B-40A0-8CD8-FFF916AC14AA}" type="datetimeFigureOut">
              <a:rPr lang="en-US" smtClean="0"/>
              <a:pPr/>
              <a:t>2/16/2012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B0BB9A-AC8D-49D2-9AFC-1176800A0C6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7AE7E5-474B-40A0-8CD8-FFF916AC14AA}" type="datetimeFigureOut">
              <a:rPr lang="en-US" smtClean="0"/>
              <a:pPr/>
              <a:t>2/16/2012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B0BB9A-AC8D-49D2-9AFC-1176800A0C6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7AE7E5-474B-40A0-8CD8-FFF916AC14AA}" type="datetimeFigureOut">
              <a:rPr lang="en-US" smtClean="0"/>
              <a:pPr/>
              <a:t>2/16/2012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B0BB9A-AC8D-49D2-9AFC-1176800A0C6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7AE7E5-474B-40A0-8CD8-FFF916AC14AA}" type="datetimeFigureOut">
              <a:rPr lang="en-US" smtClean="0"/>
              <a:pPr/>
              <a:t>2/16/2012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B0BB9A-AC8D-49D2-9AFC-1176800A0C6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methods</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images3.jpg"/>
          <p:cNvPicPr>
            <a:picLocks noGrp="1" noChangeAspect="1"/>
          </p:cNvPicPr>
          <p:nvPr>
            <p:ph idx="1"/>
          </p:nvPr>
        </p:nvPicPr>
        <p:blipFill>
          <a:blip r:embed="rId2" cstate="print"/>
          <a:stretch>
            <a:fillRect/>
          </a:stretch>
        </p:blipFill>
        <p:spPr>
          <a:xfrm>
            <a:off x="914400" y="1752600"/>
            <a:ext cx="7315200" cy="4572000"/>
          </a:xfr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demonstrations</a:t>
            </a:r>
            <a:endParaRPr lang="en-US" dirty="0"/>
          </a:p>
        </p:txBody>
      </p:sp>
      <p:sp>
        <p:nvSpPr>
          <p:cNvPr id="3" name="Content Placeholder 2"/>
          <p:cNvSpPr>
            <a:spLocks noGrp="1"/>
          </p:cNvSpPr>
          <p:nvPr>
            <p:ph idx="1"/>
          </p:nvPr>
        </p:nvSpPr>
        <p:spPr/>
        <p:txBody>
          <a:bodyPr/>
          <a:lstStyle/>
          <a:p>
            <a:pPr algn="just"/>
            <a:r>
              <a:rPr lang="en-US" dirty="0" smtClean="0"/>
              <a:t>A </a:t>
            </a:r>
            <a:r>
              <a:rPr lang="en-US" b="1" dirty="0" smtClean="0"/>
              <a:t>demonstration</a:t>
            </a:r>
            <a:r>
              <a:rPr lang="en-US" dirty="0" smtClean="0"/>
              <a:t> or </a:t>
            </a:r>
            <a:r>
              <a:rPr lang="en-US" b="1" dirty="0" smtClean="0"/>
              <a:t>street protest</a:t>
            </a:r>
            <a:r>
              <a:rPr lang="en-US" dirty="0" smtClean="0"/>
              <a:t> is action by a mass group or collection of groups of people in favor of a political or other cause; it normally consists of walking in a mass march formation and either beginning with or meeting at a designated endpoint, or rally, to hear speakers.</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220px-Bundesarchiv_Bild_183-1989-1106-405,_Plauen,_Demonstration_vor_dem_Rathaus.jpg"/>
          <p:cNvPicPr>
            <a:picLocks noGrp="1" noChangeAspect="1"/>
          </p:cNvPicPr>
          <p:nvPr>
            <p:ph idx="1"/>
          </p:nvPr>
        </p:nvPicPr>
        <p:blipFill>
          <a:blip r:embed="rId2" cstate="print"/>
          <a:stretch>
            <a:fillRect/>
          </a:stretch>
        </p:blipFill>
        <p:spPr>
          <a:xfrm>
            <a:off x="381000" y="533400"/>
            <a:ext cx="8534400" cy="6019800"/>
          </a:xfr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220PX-~4.JPG"/>
          <p:cNvPicPr>
            <a:picLocks noGrp="1" noChangeAspect="1"/>
          </p:cNvPicPr>
          <p:nvPr>
            <p:ph idx="1"/>
          </p:nvPr>
        </p:nvPicPr>
        <p:blipFill>
          <a:blip r:embed="rId2" cstate="print"/>
          <a:stretch>
            <a:fillRect/>
          </a:stretch>
        </p:blipFill>
        <p:spPr>
          <a:xfrm>
            <a:off x="381000" y="609600"/>
            <a:ext cx="8305800" cy="5638800"/>
          </a:xfr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 Interest Mobilization</a:t>
            </a:r>
            <a:endParaRPr lang="en-US" dirty="0"/>
          </a:p>
        </p:txBody>
      </p:sp>
      <p:sp>
        <p:nvSpPr>
          <p:cNvPr id="3" name="Content Placeholder 2"/>
          <p:cNvSpPr>
            <a:spLocks noGrp="1"/>
          </p:cNvSpPr>
          <p:nvPr>
            <p:ph idx="1"/>
          </p:nvPr>
        </p:nvSpPr>
        <p:spPr/>
        <p:txBody>
          <a:bodyPr/>
          <a:lstStyle/>
          <a:p>
            <a:r>
              <a:rPr lang="en-US" b="1" dirty="0" smtClean="0"/>
              <a:t>publics</a:t>
            </a:r>
            <a:r>
              <a:rPr lang="en-US" dirty="0" smtClean="0"/>
              <a:t> are groups of individuals</a:t>
            </a:r>
          </a:p>
          <a:p>
            <a:r>
              <a:rPr lang="en-US" dirty="0"/>
              <a:t>a community as a </a:t>
            </a:r>
            <a:r>
              <a:rPr lang="en-US" dirty="0" smtClean="0"/>
              <a:t>whole</a:t>
            </a:r>
          </a:p>
          <a:p>
            <a:pPr>
              <a:buNone/>
            </a:pPr>
            <a:endParaRPr lang="en-US" dirty="0" smtClean="0"/>
          </a:p>
          <a:p>
            <a:r>
              <a:rPr lang="en-US" b="1" dirty="0" smtClean="0"/>
              <a:t>Interest</a:t>
            </a:r>
            <a:r>
              <a:rPr lang="en-US" dirty="0" smtClean="0"/>
              <a:t> ‘to be concerned with or engaged in’</a:t>
            </a:r>
          </a:p>
          <a:p>
            <a:pPr>
              <a:buNone/>
            </a:pPr>
            <a:endParaRPr lang="en-US" dirty="0" smtClean="0"/>
          </a:p>
          <a:p>
            <a:r>
              <a:rPr lang="en-US" b="1" dirty="0" smtClean="0"/>
              <a:t>Mobilization</a:t>
            </a:r>
            <a:r>
              <a:rPr lang="en-US" dirty="0" smtClean="0"/>
              <a:t> ‘the assembling or preparation of something in response to a need’.</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Thus……….</a:t>
            </a:r>
            <a:endParaRPr lang="en-US" dirty="0"/>
          </a:p>
        </p:txBody>
      </p:sp>
      <p:sp>
        <p:nvSpPr>
          <p:cNvPr id="3" name="Content Placeholder 2"/>
          <p:cNvSpPr>
            <a:spLocks noGrp="1"/>
          </p:cNvSpPr>
          <p:nvPr>
            <p:ph idx="1"/>
          </p:nvPr>
        </p:nvSpPr>
        <p:spPr/>
        <p:txBody>
          <a:bodyPr/>
          <a:lstStyle/>
          <a:p>
            <a:r>
              <a:rPr lang="en-US" dirty="0" smtClean="0"/>
              <a:t>Public Interest Mobilization is nothing but.,</a:t>
            </a:r>
          </a:p>
          <a:p>
            <a:pPr>
              <a:buNone/>
            </a:pPr>
            <a:r>
              <a:rPr lang="en-US" dirty="0"/>
              <a:t> </a:t>
            </a:r>
            <a:r>
              <a:rPr lang="en-US" dirty="0" smtClean="0"/>
              <a:t>         - congregation on the Information of the interest and need of the community.</a:t>
            </a:r>
          </a:p>
          <a:p>
            <a:pPr>
              <a:buNone/>
            </a:pPr>
            <a:r>
              <a:rPr lang="en-US" dirty="0"/>
              <a:t> </a:t>
            </a:r>
            <a:r>
              <a:rPr lang="en-US" dirty="0" smtClean="0"/>
              <a:t>         - Identification of the interest of the community</a:t>
            </a:r>
          </a:p>
          <a:p>
            <a:pPr>
              <a:buNone/>
            </a:pPr>
            <a:r>
              <a:rPr lang="en-US" dirty="0"/>
              <a:t> </a:t>
            </a:r>
            <a:r>
              <a:rPr lang="en-US" dirty="0" smtClean="0"/>
              <a:t>         - it’s a method of accumulation of the need of the community.</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 Interest Litigation</a:t>
            </a:r>
            <a:endParaRPr lang="en-US" dirty="0"/>
          </a:p>
        </p:txBody>
      </p:sp>
      <p:sp>
        <p:nvSpPr>
          <p:cNvPr id="3" name="Content Placeholder 2"/>
          <p:cNvSpPr>
            <a:spLocks noGrp="1"/>
          </p:cNvSpPr>
          <p:nvPr>
            <p:ph idx="1"/>
          </p:nvPr>
        </p:nvSpPr>
        <p:spPr/>
        <p:txBody>
          <a:bodyPr>
            <a:normAutofit/>
          </a:bodyPr>
          <a:lstStyle/>
          <a:p>
            <a:pPr algn="just"/>
            <a:r>
              <a:rPr lang="en-US" b="1" dirty="0" smtClean="0"/>
              <a:t>Public Interest Litigation</a:t>
            </a:r>
            <a:r>
              <a:rPr lang="en-US" dirty="0" smtClean="0"/>
              <a:t> </a:t>
            </a:r>
            <a:r>
              <a:rPr lang="en-US" b="1" dirty="0" smtClean="0"/>
              <a:t>(PIL)</a:t>
            </a:r>
            <a:r>
              <a:rPr lang="en-US" dirty="0" smtClean="0"/>
              <a:t> means </a:t>
            </a:r>
            <a:r>
              <a:rPr lang="en-US" b="1" dirty="0" smtClean="0"/>
              <a:t>Litigation</a:t>
            </a:r>
            <a:r>
              <a:rPr lang="en-US" dirty="0" smtClean="0"/>
              <a:t> for the protection of the </a:t>
            </a:r>
            <a:r>
              <a:rPr lang="en-US" b="1" dirty="0" smtClean="0"/>
              <a:t>Public Interest .</a:t>
            </a:r>
          </a:p>
          <a:p>
            <a:pPr algn="just"/>
            <a:r>
              <a:rPr lang="en-US" b="1" dirty="0" smtClean="0"/>
              <a:t>Litigation  - legal action,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a:t>
            </a:r>
            <a:endParaRPr lang="en-US" dirty="0"/>
          </a:p>
        </p:txBody>
      </p:sp>
      <p:sp>
        <p:nvSpPr>
          <p:cNvPr id="3" name="Content Placeholder 2"/>
          <p:cNvSpPr>
            <a:spLocks noGrp="1"/>
          </p:cNvSpPr>
          <p:nvPr>
            <p:ph idx="1"/>
          </p:nvPr>
        </p:nvSpPr>
        <p:spPr/>
        <p:txBody>
          <a:bodyPr/>
          <a:lstStyle/>
          <a:p>
            <a:pPr algn="just"/>
            <a:r>
              <a:rPr lang="en-US" b="1" dirty="0" smtClean="0"/>
              <a:t>According to Black's Law Dictionary- </a:t>
            </a:r>
            <a:r>
              <a:rPr lang="en-US" dirty="0" smtClean="0"/>
              <a:t>"Public Interest Litigation means a legal action initiated in a court of law for the enforcement of public interest or general interest in which the public or class of the community have pecuniary interest or some interest by which their legal rights or liabilities are affected."</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graph6.JPG"/>
          <p:cNvPicPr>
            <a:picLocks noGrp="1" noChangeAspect="1"/>
          </p:cNvPicPr>
          <p:nvPr>
            <p:ph idx="1"/>
          </p:nvPr>
        </p:nvPicPr>
        <p:blipFill>
          <a:blip r:embed="rId2" cstate="print"/>
          <a:stretch>
            <a:fillRect/>
          </a:stretch>
        </p:blipFill>
        <p:spPr>
          <a:xfrm>
            <a:off x="0" y="0"/>
            <a:ext cx="9144000" cy="6858000"/>
          </a:xfr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Protests</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t>A </a:t>
            </a:r>
            <a:r>
              <a:rPr lang="en-US" b="1" dirty="0" smtClean="0"/>
              <a:t>protest</a:t>
            </a:r>
            <a:r>
              <a:rPr lang="en-US" dirty="0" smtClean="0"/>
              <a:t> is an expression of objection, by words or by actions, to particular events, policies or situations. </a:t>
            </a:r>
          </a:p>
          <a:p>
            <a:pPr algn="just"/>
            <a:r>
              <a:rPr lang="en-US" dirty="0" smtClean="0"/>
              <a:t>Protests can take many different forms, from individual statements to mass demonstrations. </a:t>
            </a:r>
          </a:p>
          <a:p>
            <a:pPr algn="just"/>
            <a:r>
              <a:rPr lang="en-US" dirty="0" smtClean="0"/>
              <a:t>Protesters may organize a protest as a way of publicly making their opinions heard in an attempt to influence public opinion or government policy, or </a:t>
            </a:r>
          </a:p>
          <a:p>
            <a:pPr algn="just"/>
            <a:r>
              <a:rPr lang="en-US" dirty="0" smtClean="0"/>
              <a:t>they may undertake direct action in an attempt to directly enact desired changes themselves.</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Pictures</a:t>
            </a:r>
            <a:endParaRPr lang="en-US" dirty="0"/>
          </a:p>
        </p:txBody>
      </p:sp>
      <p:pic>
        <p:nvPicPr>
          <p:cNvPr id="8" name="Content Placeholder 7" descr="images1.jpg"/>
          <p:cNvPicPr>
            <a:picLocks noGrp="1" noChangeAspect="1"/>
          </p:cNvPicPr>
          <p:nvPr>
            <p:ph idx="1"/>
          </p:nvPr>
        </p:nvPicPr>
        <p:blipFill>
          <a:blip r:embed="rId2" cstate="print"/>
          <a:stretch>
            <a:fillRect/>
          </a:stretch>
        </p:blipFill>
        <p:spPr>
          <a:xfrm>
            <a:off x="1828800" y="1371600"/>
            <a:ext cx="5638800" cy="5105400"/>
          </a:xfr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images2.jpg"/>
          <p:cNvPicPr>
            <a:picLocks noGrp="1" noChangeAspect="1"/>
          </p:cNvPicPr>
          <p:nvPr>
            <p:ph idx="1"/>
          </p:nvPr>
        </p:nvPicPr>
        <p:blipFill>
          <a:blip r:embed="rId2" cstate="print"/>
          <a:stretch>
            <a:fillRect/>
          </a:stretch>
        </p:blipFill>
        <p:spPr>
          <a:xfrm>
            <a:off x="1219200" y="1219200"/>
            <a:ext cx="6934199" cy="5029200"/>
          </a:xfr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TotalTime>
  <Words>297</Words>
  <Application>Microsoft Office PowerPoint</Application>
  <PresentationFormat>On-screen Show (4:3)</PresentationFormat>
  <Paragraphs>26</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methods</vt:lpstr>
      <vt:lpstr>Public Interest Mobilization</vt:lpstr>
      <vt:lpstr>Thus……….</vt:lpstr>
      <vt:lpstr>Public Interest Litigation</vt:lpstr>
      <vt:lpstr>definition</vt:lpstr>
      <vt:lpstr>Slide 6</vt:lpstr>
      <vt:lpstr>Protests</vt:lpstr>
      <vt:lpstr>Pictures</vt:lpstr>
      <vt:lpstr>Slide 9</vt:lpstr>
      <vt:lpstr>Slide 10</vt:lpstr>
      <vt:lpstr>demonstrations</vt:lpstr>
      <vt:lpstr>Slide 12</vt:lpstr>
      <vt:lpstr>Slide 13</vt:lpstr>
    </vt:vector>
  </TitlesOfParts>
  <Company>deen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methods</dc:title>
  <dc:creator>shahana</dc:creator>
  <cp:lastModifiedBy>shahana</cp:lastModifiedBy>
  <cp:revision>15</cp:revision>
  <dcterms:created xsi:type="dcterms:W3CDTF">2012-02-16T13:11:34Z</dcterms:created>
  <dcterms:modified xsi:type="dcterms:W3CDTF">2012-02-16T14:20:15Z</dcterms:modified>
</cp:coreProperties>
</file>